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66" d="100"/>
          <a:sy n="66" d="100"/>
        </p:scale>
        <p:origin x="592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>
                <a:solidFill>
                  <a:sysClr val="windowText" lastClr="000000"/>
                </a:solidFill>
              </a:rPr>
              <a:t>Factors of Buying Cement Brand</a:t>
            </a:r>
          </a:p>
        </c:rich>
      </c:tx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00B0F0"/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Price</c:v>
                </c:pt>
                <c:pt idx="1">
                  <c:v>Brand Image</c:v>
                </c:pt>
                <c:pt idx="2">
                  <c:v>Quality</c:v>
                </c:pt>
                <c:pt idx="3">
                  <c:v> Availability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0.28000000000000003</c:v>
                </c:pt>
                <c:pt idx="1">
                  <c:v>0.28000000000000003</c:v>
                </c:pt>
                <c:pt idx="2">
                  <c:v>0.32</c:v>
                </c:pt>
                <c:pt idx="3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09-4DF5-88D8-FF593A23980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57596224"/>
        <c:axId val="657589568"/>
      </c:barChart>
      <c:catAx>
        <c:axId val="6575962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ysClr val="windowText" lastClr="00000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589568"/>
        <c:crosses val="autoZero"/>
        <c:auto val="1"/>
        <c:lblAlgn val="ctr"/>
        <c:lblOffset val="100"/>
        <c:noMultiLvlLbl val="0"/>
      </c:catAx>
      <c:valAx>
        <c:axId val="6575895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57596224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75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rgbClr val="FF0000"/>
                </a:solidFill>
                <a:latin typeface="+mn-lt"/>
                <a:ea typeface="+mn-ea"/>
                <a:cs typeface="+mn-cs"/>
              </a:defRPr>
            </a:pPr>
            <a:r>
              <a:rPr lang="en-US" b="0">
                <a:solidFill>
                  <a:sysClr val="windowText" lastClr="000000"/>
                </a:solidFill>
              </a:rPr>
              <a:t>Consumer</a:t>
            </a:r>
            <a:r>
              <a:rPr lang="en-US" b="0" baseline="0">
                <a:solidFill>
                  <a:sysClr val="windowText" lastClr="000000"/>
                </a:solidFill>
              </a:rPr>
              <a:t> Gifts Prefference</a:t>
            </a:r>
            <a:endParaRPr lang="en-US" b="0">
              <a:solidFill>
                <a:sysClr val="windowText" lastClr="000000"/>
              </a:solidFill>
            </a:endParaRPr>
          </a:p>
        </c:rich>
      </c:tx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rgbClr val="FF0000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T-Shirts</c:v>
                </c:pt>
                <c:pt idx="1">
                  <c:v> Grocery Items</c:v>
                </c:pt>
                <c:pt idx="2">
                  <c:v> Notebook</c:v>
                </c:pt>
                <c:pt idx="3">
                  <c:v> Calender</c:v>
                </c:pt>
              </c:strCache>
            </c:strRef>
          </c:cat>
          <c:val>
            <c:numRef>
              <c:f>Sheet1!$B$2:$B$5</c:f>
              <c:numCache>
                <c:formatCode>0%</c:formatCode>
                <c:ptCount val="4"/>
                <c:pt idx="0">
                  <c:v>0.28000000000000003</c:v>
                </c:pt>
                <c:pt idx="1">
                  <c:v>0.2</c:v>
                </c:pt>
                <c:pt idx="2">
                  <c:v>0.26</c:v>
                </c:pt>
                <c:pt idx="3">
                  <c:v>0.26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F7-4CDA-A31B-9A45AA0B5A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518198304"/>
        <c:axId val="518198720"/>
      </c:barChart>
      <c:catAx>
        <c:axId val="5181983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198720"/>
        <c:crosses val="autoZero"/>
        <c:auto val="1"/>
        <c:lblAlgn val="ctr"/>
        <c:lblOffset val="100"/>
        <c:noMultiLvlLbl val="0"/>
      </c:catAx>
      <c:valAx>
        <c:axId val="51819872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8198304"/>
        <c:crosses val="autoZero"/>
        <c:crossBetween val="between"/>
      </c:valAx>
      <c:spPr>
        <a:solidFill>
          <a:schemeClr val="bg1"/>
        </a:solidFill>
        <a:ln>
          <a:solidFill>
            <a:schemeClr val="tx1"/>
          </a:solidFill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85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0">
                <a:solidFill>
                  <a:sysClr val="windowText" lastClr="000000"/>
                </a:solidFill>
              </a:rPr>
              <a:t>Preferred</a:t>
            </a:r>
            <a:r>
              <a:rPr lang="en-US" b="0" baseline="0">
                <a:solidFill>
                  <a:sysClr val="windowText" lastClr="000000"/>
                </a:solidFill>
              </a:rPr>
              <a:t> Cement Brands</a:t>
            </a:r>
            <a:endParaRPr lang="en-US" b="0">
              <a:solidFill>
                <a:sysClr val="windowText" lastClr="000000"/>
              </a:solidFill>
            </a:endParaRPr>
          </a:p>
        </c:rich>
      </c:tx>
      <c:overlay val="0"/>
      <c:spPr>
        <a:solidFill>
          <a:schemeClr val="bg1"/>
        </a:solidFill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FF0066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 Anchor</c:v>
                </c:pt>
                <c:pt idx="1">
                  <c:v> Shah</c:v>
                </c:pt>
                <c:pt idx="2">
                  <c:v> Scan</c:v>
                </c:pt>
                <c:pt idx="3">
                  <c:v>Seven Rings</c:v>
                </c:pt>
                <c:pt idx="4">
                  <c:v>Others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>
                  <c:v>0.28000000000000003</c:v>
                </c:pt>
                <c:pt idx="1">
                  <c:v>0.24</c:v>
                </c:pt>
                <c:pt idx="2">
                  <c:v>0.2</c:v>
                </c:pt>
                <c:pt idx="3">
                  <c:v>0.16</c:v>
                </c:pt>
                <c:pt idx="4">
                  <c:v>0.12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AD-4AB5-AE24-641ED95A047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 Anchor</c:v>
                </c:pt>
                <c:pt idx="1">
                  <c:v> Shah</c:v>
                </c:pt>
                <c:pt idx="2">
                  <c:v> Scan</c:v>
                </c:pt>
                <c:pt idx="3">
                  <c:v>Seven Rings</c:v>
                </c:pt>
                <c:pt idx="4">
                  <c:v>Others</c:v>
                </c:pt>
              </c:strCache>
            </c:strRef>
          </c:cat>
          <c:val>
            <c:numRef>
              <c:f>Sheet1!$C$2:$C$6</c:f>
            </c:numRef>
          </c:val>
          <c:extLst>
            <c:ext xmlns:c16="http://schemas.microsoft.com/office/drawing/2014/chart" uri="{C3380CC4-5D6E-409C-BE32-E72D297353CC}">
              <c16:uniqueId val="{00000001-35AD-4AB5-AE24-641ED95A047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 Anchor</c:v>
                </c:pt>
                <c:pt idx="1">
                  <c:v> Shah</c:v>
                </c:pt>
                <c:pt idx="2">
                  <c:v> Scan</c:v>
                </c:pt>
                <c:pt idx="3">
                  <c:v>Seven Rings</c:v>
                </c:pt>
                <c:pt idx="4">
                  <c:v>Others</c:v>
                </c:pt>
              </c:strCache>
            </c:strRef>
          </c:cat>
          <c:val>
            <c:numRef>
              <c:f>Sheet1!$D$2:$D$6</c:f>
            </c:numRef>
          </c:val>
          <c:extLst>
            <c:ext xmlns:c16="http://schemas.microsoft.com/office/drawing/2014/chart" uri="{C3380CC4-5D6E-409C-BE32-E72D297353CC}">
              <c16:uniqueId val="{00000002-35AD-4AB5-AE24-641ED95A04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434905232"/>
        <c:axId val="1434907728"/>
      </c:barChart>
      <c:catAx>
        <c:axId val="14349052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solidFill>
            <a:schemeClr val="bg1"/>
          </a:solidFill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4907728"/>
        <c:crosses val="autoZero"/>
        <c:auto val="1"/>
        <c:lblAlgn val="ctr"/>
        <c:lblOffset val="100"/>
        <c:noMultiLvlLbl val="0"/>
      </c:catAx>
      <c:valAx>
        <c:axId val="1434907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/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solidFill>
            <a:schemeClr val="bg1"/>
          </a:solidFill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34905232"/>
        <c:crosses val="autoZero"/>
        <c:crossBetween val="between"/>
      </c:valAx>
      <c:spPr>
        <a:solidFill>
          <a:schemeClr val="bg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>
        <a:lumMod val="85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media/image1.png>
</file>

<file path=ppt/media/image2.png>
</file>

<file path=ppt/media/image3.png>
</file>

<file path=ppt/media/image4.png>
</file>

<file path=ppt/media/image5.svg>
</file>

<file path=ppt/media/image6.png>
</file>

<file path=ppt/media/image7.gif>
</file>

<file path=ppt/media/image8.gif>
</file>

<file path=ppt/media/image9.gif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AEA1A-72AB-41B5-925D-281AE113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6FCA2-1C19-4CC2-9A7F-1566DDC527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35CDFF-751B-4C42-9BCE-DEDF4E1A2E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A688C-3583-48C0-8B41-B0C2B79CA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CC380-A993-45D5-B53D-2CB4497E0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84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6522-3AB4-4644-8E53-B10541A53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2ABF9D-4B6B-4FAC-BF15-32F9388C5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F60C6-B9E2-4B44-8579-B4CD7518C7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571BD-9055-416F-BB87-8BB050774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E424DD-4ACE-4729-BC82-AA1DF08A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40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64627B-D980-4381-9EE7-98594F2D3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397CE-010A-441D-AB59-56A3C2D04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5D67F-7A5C-4267-A942-0F9C51AF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61C35-BFFB-487D-89FE-964CA4F42B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D31136-2C4B-492F-864F-A0058C0BB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388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4BDFF-067D-4C38-98B5-9A501957E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DE24F-9083-4F69-8D29-A406382B20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393CC8-D0A6-40C8-85FF-625FF36316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EE295-2F7B-4DF0-A588-237ED3D7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95E2F-3826-43E5-81C0-0556BC55A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41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B7DD7-6047-4D33-B653-416E1DF92B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FFF00D-4CBF-43D4-A9A0-6763BEDE5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9EAE82-C630-4B87-AA25-5D4B529447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B0375-4481-4E3B-AD69-7FBEF4221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D933-2107-45C9-842F-D7564CBAD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178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BC578-5375-45E3-B25E-D8A4F6E3F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0D448-C54A-493E-9466-21A9E96D4A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EFE5C5-DEB5-4CA6-AA47-04C323534B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F0B2A1-108F-467B-9BF4-6CE7B1CBB7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59FAA7-5265-4C1B-B001-F8A55D6A8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339658-3A25-4162-9FF7-A2498A76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37D16-BD0D-4A1F-9D0D-342BE5CDF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3AC18-AAB0-4D2D-8883-A913C19CC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2A6F90-5711-4949-81B3-655E252F14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4D4787-AE0A-4E1B-9952-AB7739B364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B83001-C90B-461D-864E-B700FDBFCA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D8F183-F3B4-4E36-A0E7-2BC72F3C0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95B3DE-FA13-428D-872B-A4D71306C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D6E6C7-A91D-4DE3-A4F9-743425CE2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82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4B245-9413-40D1-907E-9739FD4F6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168F6D-205C-49CE-ADBE-47BE35F560C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245E60-3E03-44A4-AB61-DC97FFB9C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2751D0-6DC9-4A26-A87C-D4C1AB560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64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F9F1C-C63F-4744-88B1-4824A8BD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4C908C-79D9-466A-9EFA-C3E6EAC62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6A9313-11F4-4D87-8977-2ACA8AFC9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67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8A4CE-7D20-41AE-B19F-5C1BDE7B45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FD95BD-80D5-4BA3-8576-44EAC61834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8B8457-A120-49A3-A8E7-BB90867241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E1A5F-6BAC-41D6-B26B-8D79D0A882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F92D3A-BB97-4C22-B442-FCA7E9406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A6FB7-0289-4FEC-883F-D9B92E351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155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67BCD-A1CB-4FC7-ABCD-534A72383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FAE6D5-6DB2-47A5-8D83-B1A4123AF3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175446-784C-4FB9-9E7E-4ADF569D6C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A2EF7A-14D7-4664-A8BE-EE0B7C8554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4561F31-2BA1-41FA-884E-A447E47C7CA7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DE1BE6-B85E-4B86-95F2-2128BB06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AB37E-876C-4BC5-AF8A-232206CDE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B282C3A-7C15-47BE-B977-3A86188C1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99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C6E5F77-76CE-4793-B4CE-4C6CB6FFD430}"/>
              </a:ext>
            </a:extLst>
          </p:cNvPr>
          <p:cNvSpPr/>
          <p:nvPr userDrawn="1"/>
        </p:nvSpPr>
        <p:spPr>
          <a:xfrm>
            <a:off x="-2" y="685559"/>
            <a:ext cx="12192000" cy="5048410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D870565-0546-4DA8-942D-D5D8E9C7370E}"/>
              </a:ext>
            </a:extLst>
          </p:cNvPr>
          <p:cNvSpPr/>
          <p:nvPr userDrawn="1"/>
        </p:nvSpPr>
        <p:spPr>
          <a:xfrm>
            <a:off x="-1" y="1"/>
            <a:ext cx="12191999" cy="76635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2C28A76-D6CD-400B-8052-B6740D21EC8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0178" y="5907994"/>
            <a:ext cx="948299" cy="95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761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2AA381E6-A1B0-4E45-BE45-9C2C5C186E88}"/>
              </a:ext>
            </a:extLst>
          </p:cNvPr>
          <p:cNvSpPr/>
          <p:nvPr/>
        </p:nvSpPr>
        <p:spPr>
          <a:xfrm>
            <a:off x="3166712" y="1597794"/>
            <a:ext cx="4504623" cy="253144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perspectiveRelaxedModerately"/>
              <a:lightRig rig="threePt" dir="t"/>
            </a:scene3d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A0505C-164D-456D-8F54-F57B57453DB9}"/>
              </a:ext>
            </a:extLst>
          </p:cNvPr>
          <p:cNvSpPr txBox="1"/>
          <p:nvPr/>
        </p:nvSpPr>
        <p:spPr>
          <a:xfrm>
            <a:off x="3628724" y="1944303"/>
            <a:ext cx="35805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WELCOME TO THE PRESENTATION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246733-C0F0-4A24-A8D3-34923B3E26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44" y="1944303"/>
            <a:ext cx="4388319" cy="438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56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1AB0F44-18D1-4F04-975A-B1095E680984}"/>
              </a:ext>
            </a:extLst>
          </p:cNvPr>
          <p:cNvSpPr/>
          <p:nvPr/>
        </p:nvSpPr>
        <p:spPr>
          <a:xfrm>
            <a:off x="4113195" y="1751798"/>
            <a:ext cx="3965609" cy="2608446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6673607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FF02BA-AE08-4920-A48B-6E6B275163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0" y="1621806"/>
            <a:ext cx="4762500" cy="3190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599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1146359-3513-4DF1-B01C-317FD0F59D8A}"/>
              </a:ext>
            </a:extLst>
          </p:cNvPr>
          <p:cNvSpPr/>
          <p:nvPr/>
        </p:nvSpPr>
        <p:spPr>
          <a:xfrm>
            <a:off x="3165107" y="729269"/>
            <a:ext cx="5861785" cy="6737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6ABEBB-C255-40DD-9977-CC864CBAD8AF}"/>
              </a:ext>
            </a:extLst>
          </p:cNvPr>
          <p:cNvSpPr txBox="1"/>
          <p:nvPr/>
        </p:nvSpPr>
        <p:spPr>
          <a:xfrm>
            <a:off x="3165106" y="729269"/>
            <a:ext cx="58617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Table of Content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142388-E5BC-459F-BC84-9A7ED8202676}"/>
              </a:ext>
            </a:extLst>
          </p:cNvPr>
          <p:cNvSpPr txBox="1"/>
          <p:nvPr/>
        </p:nvSpPr>
        <p:spPr>
          <a:xfrm>
            <a:off x="1897063" y="2011679"/>
            <a:ext cx="41989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Introduction 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Overview of the Company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The Significance of Consumer Purchase Behavior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Factors Influencing the Purchasing Behavior of Consumers in the Cement Market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Data analysis </a:t>
            </a:r>
          </a:p>
          <a:p>
            <a:pPr marL="342900" indent="-342900"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Conclusion </a:t>
            </a:r>
          </a:p>
        </p:txBody>
      </p:sp>
      <p:pic>
        <p:nvPicPr>
          <p:cNvPr id="10" name="Graphic 9" descr="Customer review with solid fill">
            <a:extLst>
              <a:ext uri="{FF2B5EF4-FFF2-40B4-BE49-F238E27FC236}">
                <a16:creationId xmlns:a16="http://schemas.microsoft.com/office/drawing/2014/main" id="{1F09DBAE-6D62-41F7-BBDB-123A5CCA45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947834" y="1499133"/>
            <a:ext cx="3250849" cy="3250849"/>
          </a:xfrm>
          <a:prstGeom prst="rec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</p:pic>
    </p:spTree>
    <p:extLst>
      <p:ext uri="{BB962C8B-B14F-4D97-AF65-F5344CB8AC3E}">
        <p14:creationId xmlns:p14="http://schemas.microsoft.com/office/powerpoint/2010/main" val="2135838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Complete the story">
                <a:extLst>
                  <a:ext uri="{FF2B5EF4-FFF2-40B4-BE49-F238E27FC236}">
                    <a16:creationId xmlns:a16="http://schemas.microsoft.com/office/drawing/2014/main" id="{6237754A-BC68-409E-BE42-F65BEBE080B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804238134"/>
                  </p:ext>
                </p:extLst>
              </p:nvPr>
            </p:nvGraphicFramePr>
            <p:xfrm>
              <a:off x="7727996" y="1008031"/>
              <a:ext cx="2280158" cy="43606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280158" cy="4360673"/>
                    </a:xfrm>
                    <a:prstGeom prst="rect">
                      <a:avLst/>
                    </a:prstGeom>
                  </am3d:spPr>
                  <am3d:camera>
                    <am3d:pos x="0" y="0" z="562387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910898" d="1000000"/>
                    <am3d:preTrans dx="883757" dy="-18000000" dz="-2167869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3273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Complete the story">
                <a:extLst>
                  <a:ext uri="{FF2B5EF4-FFF2-40B4-BE49-F238E27FC236}">
                    <a16:creationId xmlns:a16="http://schemas.microsoft.com/office/drawing/2014/main" id="{6237754A-BC68-409E-BE42-F65BEBE080B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27996" y="1008031"/>
                <a:ext cx="2280158" cy="4360673"/>
              </a:xfrm>
              <a:prstGeom prst="rect">
                <a:avLst/>
              </a:prstGeom>
            </p:spPr>
          </p:pic>
        </mc:Fallback>
      </mc:AlternateContent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4CBB054C-2849-48BC-AA62-B661FF32E50F}"/>
              </a:ext>
            </a:extLst>
          </p:cNvPr>
          <p:cNvSpPr/>
          <p:nvPr/>
        </p:nvSpPr>
        <p:spPr>
          <a:xfrm>
            <a:off x="2983832" y="1886552"/>
            <a:ext cx="3898231" cy="2146433"/>
          </a:xfrm>
          <a:prstGeom prst="wedgeRectCallout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FF0000"/>
                </a:solidFill>
              </a:rPr>
              <a:t> INTRODUCTION</a:t>
            </a:r>
          </a:p>
        </p:txBody>
      </p:sp>
    </p:spTree>
    <p:extLst>
      <p:ext uri="{BB962C8B-B14F-4D97-AF65-F5344CB8AC3E}">
        <p14:creationId xmlns:p14="http://schemas.microsoft.com/office/powerpoint/2010/main" val="2030920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agon 2">
            <a:extLst>
              <a:ext uri="{FF2B5EF4-FFF2-40B4-BE49-F238E27FC236}">
                <a16:creationId xmlns:a16="http://schemas.microsoft.com/office/drawing/2014/main" id="{93E73011-0D74-46AB-A47A-8D11DF0CE2BB}"/>
              </a:ext>
            </a:extLst>
          </p:cNvPr>
          <p:cNvSpPr/>
          <p:nvPr/>
        </p:nvSpPr>
        <p:spPr>
          <a:xfrm>
            <a:off x="5428648" y="1652236"/>
            <a:ext cx="4369870" cy="3060834"/>
          </a:xfrm>
          <a:prstGeom prst="hexagon">
            <a:avLst/>
          </a:prstGeom>
          <a:solidFill>
            <a:schemeClr val="bg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The Significance of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 Consumer Purchase Behavior</a:t>
            </a:r>
          </a:p>
        </p:txBody>
      </p:sp>
      <p:pic>
        <p:nvPicPr>
          <p:cNvPr id="3080" name="Picture 8" descr="a cartoon of a man with a cigar in his mouth and a hat with the letter a on it">
            <a:extLst>
              <a:ext uri="{FF2B5EF4-FFF2-40B4-BE49-F238E27FC236}">
                <a16:creationId xmlns:a16="http://schemas.microsoft.com/office/drawing/2014/main" id="{0860B11A-5A67-4DB5-A5D5-59F389ED3FB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809" y="702644"/>
            <a:ext cx="3952674" cy="3952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0768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C6A7365E-3716-4109-8803-596380ECE3C3}"/>
              </a:ext>
            </a:extLst>
          </p:cNvPr>
          <p:cNvSpPr/>
          <p:nvPr/>
        </p:nvSpPr>
        <p:spPr>
          <a:xfrm>
            <a:off x="3214838" y="972152"/>
            <a:ext cx="5755907" cy="8763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CE3EB7E-4838-42A8-9AC1-58B92736CCEF}"/>
              </a:ext>
            </a:extLst>
          </p:cNvPr>
          <p:cNvSpPr txBox="1"/>
          <p:nvPr/>
        </p:nvSpPr>
        <p:spPr>
          <a:xfrm>
            <a:off x="3044792" y="894430"/>
            <a:ext cx="610241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b="1" dirty="0"/>
              <a:t>Factors Influencing the Purchasing Behavior of Consumers  </a:t>
            </a:r>
            <a:endParaRPr lang="en-US" sz="2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53F2D0-3C2C-4C3E-A979-C33CE3806705}"/>
              </a:ext>
            </a:extLst>
          </p:cNvPr>
          <p:cNvSpPr txBox="1"/>
          <p:nvPr/>
        </p:nvSpPr>
        <p:spPr>
          <a:xfrm>
            <a:off x="1068405" y="2798545"/>
            <a:ext cx="3188369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Vrinda" panose="020B0502040204020203" pitchFamily="34" charset="0"/>
              </a:rPr>
              <a:t>Geographic factors: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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Vrinda" panose="020B0502040204020203" pitchFamily="34" charset="0"/>
              </a:rPr>
              <a:t>Price: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"/>
            </a:pPr>
            <a:r>
              <a:rPr lang="en-US" sz="1800" b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Vrinda" panose="020B0502040204020203" pitchFamily="34" charset="0"/>
              </a:rPr>
              <a:t>Perception of Brand: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"/>
            </a:pPr>
            <a:r>
              <a:rPr lang="en-US" sz="1800" b="1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Vrinda" panose="020B0502040204020203" pitchFamily="34" charset="0"/>
              </a:rPr>
              <a:t>Quality of Product</a:t>
            </a:r>
            <a:r>
              <a:rPr lang="en-US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Vrinda" panose="020B0502040204020203" pitchFamily="34" charset="0"/>
              </a:rPr>
              <a:t>: </a:t>
            </a:r>
            <a:endParaRPr lang="en-US" sz="1800" dirty="0">
              <a:solidFill>
                <a:schemeClr val="bg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  <a:p>
            <a:pPr marL="342900" marR="0" lvl="0" indent="-34290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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Vrinda" panose="020B0502040204020203" pitchFamily="34" charset="0"/>
            </a:endParaRPr>
          </a:p>
        </p:txBody>
      </p:sp>
      <p:pic>
        <p:nvPicPr>
          <p:cNvPr id="4102" name="Picture 6" descr="Free Gifs For Powerpoint To Animate Your Killer Presentation">
            <a:extLst>
              <a:ext uri="{FF2B5EF4-FFF2-40B4-BE49-F238E27FC236}">
                <a16:creationId xmlns:a16="http://schemas.microsoft.com/office/drawing/2014/main" id="{C7DCEA9E-B0BA-4268-B2CB-C80ABF850C8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5982" y="2111216"/>
            <a:ext cx="5867868" cy="2635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0366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E45B17B1-0757-4E53-B5B6-2C044B896883}"/>
              </a:ext>
            </a:extLst>
          </p:cNvPr>
          <p:cNvSpPr/>
          <p:nvPr/>
        </p:nvSpPr>
        <p:spPr>
          <a:xfrm>
            <a:off x="3155482" y="1869707"/>
            <a:ext cx="5881036" cy="2714325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22237000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A6230DFB-AD92-4555-96E2-AABFE30A8F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5154400"/>
              </p:ext>
            </p:extLst>
          </p:nvPr>
        </p:nvGraphicFramePr>
        <p:xfrm>
          <a:off x="2510589" y="1193533"/>
          <a:ext cx="7170821" cy="4158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745600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5BF0CD9-CF3D-4727-86A9-4186AA835E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14251545"/>
              </p:ext>
            </p:extLst>
          </p:nvPr>
        </p:nvGraphicFramePr>
        <p:xfrm>
          <a:off x="2967789" y="1068405"/>
          <a:ext cx="6256421" cy="4004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3975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5FC443BA-3CAD-4961-AAF8-114EC40D7C0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1239798"/>
              </p:ext>
            </p:extLst>
          </p:nvPr>
        </p:nvGraphicFramePr>
        <p:xfrm>
          <a:off x="3056021" y="1155031"/>
          <a:ext cx="6079958" cy="3994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029351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109</TotalTime>
  <Words>75</Words>
  <Application>Microsoft Office PowerPoint</Application>
  <PresentationFormat>Widescreen</PresentationFormat>
  <Paragraphs>21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LENOVO</cp:lastModifiedBy>
  <cp:revision>1</cp:revision>
  <dcterms:created xsi:type="dcterms:W3CDTF">2025-02-17T18:07:04Z</dcterms:created>
  <dcterms:modified xsi:type="dcterms:W3CDTF">2025-02-17T19:56:50Z</dcterms:modified>
</cp:coreProperties>
</file>

<file path=docProps/thumbnail.jpeg>
</file>